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1" r:id="rId6"/>
    <p:sldId id="263" r:id="rId7"/>
    <p:sldId id="265" r:id="rId8"/>
    <p:sldId id="262" r:id="rId9"/>
    <p:sldId id="266" r:id="rId10"/>
    <p:sldId id="264" r:id="rId11"/>
    <p:sldId id="267" r:id="rId12"/>
    <p:sldId id="268" r:id="rId13"/>
    <p:sldId id="269" r:id="rId14"/>
    <p:sldId id="270" r:id="rId15"/>
    <p:sldId id="272" r:id="rId16"/>
    <p:sldId id="274" r:id="rId17"/>
    <p:sldId id="273" r:id="rId18"/>
    <p:sldId id="275" r:id="rId19"/>
    <p:sldId id="279" r:id="rId20"/>
    <p:sldId id="271" r:id="rId21"/>
    <p:sldId id="276" r:id="rId22"/>
    <p:sldId id="278" r:id="rId23"/>
    <p:sldId id="277" r:id="rId24"/>
    <p:sldId id="280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3978-0696-44C0-B8E6-18C24290B6C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1120-E6DA-4137-838C-494CFD4C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E93F-A061-4451-9452-9B7013ECA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9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1120-E6DA-4137-838C-494CFD4C1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1120-E6DA-4137-838C-494CFD4C1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9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1120-E6DA-4137-838C-494CFD4C1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281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778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68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125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38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42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C88977-2DDC-41E6-AE51-F60AF177A8E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FF11F9-8C5F-41F9-AC53-A67B8056F08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846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7792" y="2229338"/>
            <a:ext cx="8554550" cy="125491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How we can help the class of 2017 navigate the new SAT &amp; ACT with less stress and more success!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237" y="468922"/>
            <a:ext cx="8554550" cy="745881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Tests They Are A’Changin…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403340" y="3202527"/>
            <a:ext cx="4583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A discussion </a:t>
            </a:r>
            <a:r>
              <a:rPr lang="en-US" dirty="0"/>
              <a:t>l</a:t>
            </a:r>
            <a:r>
              <a:rPr lang="en-US" dirty="0" smtClean="0"/>
              <a:t>ed by Lauren Gaggioli </a:t>
            </a:r>
          </a:p>
          <a:p>
            <a:pPr algn="ctr"/>
            <a:r>
              <a:rPr lang="en-US" i="1" dirty="0" smtClean="0"/>
              <a:t>Founder of Higher Scores Test Prep</a:t>
            </a:r>
          </a:p>
          <a:p>
            <a:pPr algn="ctr"/>
            <a:r>
              <a:rPr lang="en-US" i="1" dirty="0" smtClean="0"/>
              <a:t>Host of The College Checklist Podcast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7" y="2968855"/>
            <a:ext cx="2072103" cy="1669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30" y="3043794"/>
            <a:ext cx="1519729" cy="15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7081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about the 1600 SAT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1828" y="1305170"/>
            <a:ext cx="83342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/>
                </a:solidFill>
                <a:latin typeface="+mj-lt"/>
              </a:rPr>
              <a:t>Myth #1: No guessing penalty means this test will be easier. (Yippee!!)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The guessing penalty encourages students to be cautious and thorough. From my vantage point, I foresee this will make it harder for anxious or slipshod students to improve.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3"/>
                </a:solidFill>
                <a:latin typeface="+mj-lt"/>
              </a:rPr>
              <a:t>Myth #2: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Students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won’t have to study vocabulary. (Yippee!!)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Wrong! While the words may be more common, the definitions won’t be the obvious ones. Again, this may make life harder for students.</a:t>
            </a:r>
            <a:endParaRPr lang="en-US" dirty="0" smtClean="0">
              <a:solidFill>
                <a:schemeClr val="accent3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3"/>
                </a:solidFill>
                <a:latin typeface="+mj-lt"/>
              </a:rPr>
              <a:t>Myth #3: An optional essay means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students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w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on’t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have to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write. 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(Yippee!!)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Sorry. Bad news again. If a college requires you to take the essay, it is not optional for you. (Translation: unless you’re 100% sure you won’t apply to a college that requires it, you should take it.)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85" y="1187449"/>
            <a:ext cx="7991230" cy="56921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Myth #4: The new SAT is an easier test and everyone will do well!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9385" y="1841028"/>
            <a:ext cx="769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This is the most dangerous myth of all.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8831"/>
            <a:ext cx="828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3"/>
                </a:solidFill>
                <a:latin typeface="+mj-lt"/>
              </a:rPr>
              <a:t>Myths about the 1600 SAT</a:t>
            </a:r>
            <a:endParaRPr lang="en-US" sz="3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85" y="2378247"/>
            <a:ext cx="7698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The first iterations of practice questions are very similar to AP questions. The language is dense and the tasks are tough. </a:t>
            </a:r>
          </a:p>
          <a:p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 smtClean="0">
                <a:solidFill>
                  <a:schemeClr val="accent6"/>
                </a:solidFill>
              </a:rPr>
              <a:t>Even with prep (free or otherwise), students – most especially those who are not studying at the AP level – will struggle.</a:t>
            </a:r>
          </a:p>
        </p:txBody>
      </p:sp>
    </p:spTree>
    <p:extLst>
      <p:ext uri="{BB962C8B-B14F-4D97-AF65-F5344CB8AC3E}">
        <p14:creationId xmlns:p14="http://schemas.microsoft.com/office/powerpoint/2010/main" val="28758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2710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for Resources + Testing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6273" y="1078524"/>
            <a:ext cx="83498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3"/>
                </a:solidFill>
                <a:latin typeface="+mj-lt"/>
              </a:rPr>
              <a:t>Resources</a:t>
            </a:r>
          </a:p>
          <a:p>
            <a:endParaRPr lang="en-US" dirty="0"/>
          </a:p>
          <a:p>
            <a:r>
              <a:rPr lang="en-US" dirty="0" smtClean="0"/>
              <a:t>Available Now</a:t>
            </a:r>
            <a:r>
              <a:rPr lang="en-US" dirty="0"/>
              <a:t> </a:t>
            </a:r>
            <a:r>
              <a:rPr lang="en-US" dirty="0" smtClean="0"/>
              <a:t>- Practice questions</a:t>
            </a:r>
          </a:p>
          <a:p>
            <a:r>
              <a:rPr lang="en-US" dirty="0" smtClean="0"/>
              <a:t>March 2015 - One (1) practice PSAT/NMSQT exam (PDF)</a:t>
            </a:r>
          </a:p>
          <a:p>
            <a:r>
              <a:rPr lang="en-US" dirty="0" smtClean="0"/>
              <a:t>May 2015 - Khan Academy’s Prep goes live</a:t>
            </a:r>
          </a:p>
          <a:p>
            <a:r>
              <a:rPr lang="en-US" dirty="0" smtClean="0"/>
              <a:t>July 2015 - College Board’s Official Study Guide is released</a:t>
            </a:r>
          </a:p>
          <a:p>
            <a:endParaRPr lang="en-US" dirty="0"/>
          </a:p>
          <a:p>
            <a:r>
              <a:rPr lang="en-US" sz="2400" u="sng" dirty="0" smtClean="0">
                <a:solidFill>
                  <a:schemeClr val="accent3"/>
                </a:solidFill>
                <a:latin typeface="+mj-lt"/>
              </a:rPr>
              <a:t>Changes to the Tests</a:t>
            </a:r>
          </a:p>
          <a:p>
            <a:endParaRPr lang="en-US" dirty="0" smtClean="0"/>
          </a:p>
          <a:p>
            <a:r>
              <a:rPr lang="en-US" dirty="0" smtClean="0"/>
              <a:t>October 2015 – Class of 2017 takes the </a:t>
            </a:r>
            <a:r>
              <a:rPr lang="en-US" u="sng" dirty="0" smtClean="0"/>
              <a:t>new</a:t>
            </a:r>
            <a:r>
              <a:rPr lang="en-US" dirty="0" smtClean="0"/>
              <a:t> PSAT/NMSQT</a:t>
            </a:r>
          </a:p>
          <a:p>
            <a:r>
              <a:rPr lang="en-US" dirty="0" smtClean="0"/>
              <a:t>January 2016 – Final administration of the current (2400) SAT</a:t>
            </a:r>
          </a:p>
          <a:p>
            <a:r>
              <a:rPr lang="en-US" dirty="0" smtClean="0"/>
              <a:t>March 2016 – First administration of the new (1600) SAT</a:t>
            </a:r>
          </a:p>
        </p:txBody>
      </p:sp>
    </p:spTree>
    <p:extLst>
      <p:ext uri="{BB962C8B-B14F-4D97-AF65-F5344CB8AC3E}">
        <p14:creationId xmlns:p14="http://schemas.microsoft.com/office/powerpoint/2010/main" val="37162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ctagon 2"/>
          <p:cNvSpPr/>
          <p:nvPr/>
        </p:nvSpPr>
        <p:spPr>
          <a:xfrm>
            <a:off x="538911" y="402395"/>
            <a:ext cx="3840480" cy="3840480"/>
          </a:xfrm>
          <a:prstGeom prst="octagon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674" y="1238640"/>
            <a:ext cx="34309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+mj-lt"/>
              </a:rPr>
              <a:t>WARNING!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Beware of faulty test prep products.</a:t>
            </a:r>
          </a:p>
          <a:p>
            <a:endParaRPr lang="en-US" sz="4400" b="1" dirty="0">
              <a:solidFill>
                <a:schemeClr val="accent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925" y="637088"/>
            <a:ext cx="372793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Many companies are taking advantage of the stress and anxiety around the new SAT to make a quick buck.</a:t>
            </a:r>
          </a:p>
          <a:p>
            <a:endParaRPr lang="en-US" dirty="0"/>
          </a:p>
          <a:p>
            <a:pPr algn="ctr"/>
            <a:r>
              <a:rPr lang="en-US" u="sng" dirty="0" smtClean="0"/>
              <a:t>Avoid all third-party test materials until January 2016. </a:t>
            </a:r>
            <a:endParaRPr lang="en-US" u="sng" dirty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algn="ctr"/>
            <a:r>
              <a:rPr lang="en-US" sz="1600" i="1" dirty="0" smtClean="0"/>
              <a:t>Personally, I’m committed to holding off even longer than that…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91323" y="4436660"/>
            <a:ext cx="730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2"/>
                </a:solidFill>
              </a:rPr>
              <a:t>To see my favorite test prep books, visit higherscorestestprep.com/amazon</a:t>
            </a:r>
            <a:endParaRPr lang="en-US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35" y="222633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719" y="1156192"/>
            <a:ext cx="8346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</a:t>
            </a:r>
            <a:r>
              <a:rPr lang="en-US" sz="1400" i="1" dirty="0" smtClean="0"/>
              <a:t>Innovation</a:t>
            </a:r>
            <a:r>
              <a:rPr lang="en-US" sz="1400" dirty="0" smtClean="0"/>
              <a:t> </a:t>
            </a:r>
            <a:r>
              <a:rPr lang="en-US" sz="1400" i="1" dirty="0" smtClean="0"/>
              <a:t>and continuous improvement without the need for radical change.”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35" y="1471784"/>
            <a:ext cx="8534400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The shift in the ACT began in Spring 2013.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Math has become more difficult. Emphasis on more challenging statistics and probability questions.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The reading section now includes a dual reading passage.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More changes coming in Fall 2015.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An “enhanced” writing test will be implemented beginning this fall with new scoring.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New scoring goes into effect. New scores include: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STEM Score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Career Readiness Indicator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Test Complexity Indicator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6"/>
                </a:solidFill>
              </a:rPr>
              <a:t>English Language Arts Score (ELA)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More scoring changes to come in 2016 to align with Common Core Standards.</a:t>
            </a:r>
          </a:p>
        </p:txBody>
      </p:sp>
    </p:spTree>
    <p:extLst>
      <p:ext uri="{BB962C8B-B14F-4D97-AF65-F5344CB8AC3E}">
        <p14:creationId xmlns:p14="http://schemas.microsoft.com/office/powerpoint/2010/main" val="40639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ctagon 2"/>
          <p:cNvSpPr/>
          <p:nvPr/>
        </p:nvSpPr>
        <p:spPr>
          <a:xfrm>
            <a:off x="530747" y="355963"/>
            <a:ext cx="3840480" cy="3840480"/>
          </a:xfrm>
          <a:prstGeom prst="octagon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510" y="1192208"/>
            <a:ext cx="34309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 smtClean="0">
                <a:solidFill>
                  <a:schemeClr val="accent1">
                    <a:lumMod val="10000"/>
                    <a:lumOff val="90000"/>
                  </a:schemeClr>
                </a:solidFill>
                <a:latin typeface="+mj-lt"/>
              </a:rPr>
              <a:t>WARNING!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Beware of faulty test prep products.</a:t>
            </a:r>
          </a:p>
          <a:p>
            <a:endParaRPr lang="en-US" sz="4400" b="1" dirty="0">
              <a:solidFill>
                <a:schemeClr val="accent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2310" y="939255"/>
            <a:ext cx="41577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Unfortunately, there’s very little real ACT prep material available.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current official ACT book is outdated, but hopefully we will get a new book this summer!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1400" i="1" dirty="0" smtClean="0"/>
              <a:t>Until then, I’ll use McGraw-Hill’s 10 Practice ACTs to supplement the official materials.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7459" y="4417972"/>
            <a:ext cx="730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2"/>
                </a:solidFill>
              </a:rPr>
              <a:t>To see my favorite test prep books, visit higherscorestestprep.com/amazon</a:t>
            </a:r>
            <a:endParaRPr lang="en-US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80073"/>
            <a:ext cx="2362200" cy="765907"/>
          </a:xfrm>
        </p:spPr>
        <p:txBody>
          <a:bodyPr/>
          <a:lstStyle/>
          <a:p>
            <a:pPr algn="ctr"/>
            <a:r>
              <a:rPr lang="en-US" sz="2400" spc="300" dirty="0" smtClean="0"/>
              <a:t>TODAY’S AGENDA</a:t>
            </a:r>
            <a:endParaRPr lang="en-US" sz="2400" spc="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1689923"/>
            <a:ext cx="2362200" cy="2827369"/>
          </a:xfrm>
        </p:spPr>
        <p:txBody>
          <a:bodyPr/>
          <a:lstStyle/>
          <a:p>
            <a:r>
              <a:rPr lang="en-US" dirty="0" smtClean="0"/>
              <a:t>1. The New SAT</a:t>
            </a:r>
          </a:p>
          <a:p>
            <a:r>
              <a:rPr lang="en-US" dirty="0" smtClean="0"/>
              <a:t>2. The New ACT </a:t>
            </a:r>
          </a:p>
          <a:p>
            <a:r>
              <a:rPr lang="en-US" dirty="0" smtClean="0"/>
              <a:t>3. Considerations for the Class of 2017</a:t>
            </a:r>
          </a:p>
          <a:p>
            <a:r>
              <a:rPr lang="en-US" dirty="0" smtClean="0"/>
              <a:t>4. Suggested (Stress-Reducing) Testing Timelines</a:t>
            </a:r>
          </a:p>
          <a:p>
            <a:r>
              <a:rPr lang="en-US" dirty="0" smtClean="0"/>
              <a:t>5. Q&amp;A Time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16866" r="-1" b="11478"/>
          <a:stretch/>
        </p:blipFill>
        <p:spPr>
          <a:xfrm rot="10800000">
            <a:off x="2969727" y="461103"/>
            <a:ext cx="5963256" cy="4282834"/>
          </a:xfrm>
        </p:spPr>
      </p:pic>
    </p:spTree>
    <p:extLst>
      <p:ext uri="{BB962C8B-B14F-4D97-AF65-F5344CB8AC3E}">
        <p14:creationId xmlns:p14="http://schemas.microsoft.com/office/powerpoint/2010/main" val="41355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8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Considerations for the </a:t>
            </a:r>
            <a:br>
              <a:rPr lang="en-US" dirty="0" smtClean="0"/>
            </a:br>
            <a:r>
              <a:rPr lang="en-US" dirty="0" smtClean="0"/>
              <a:t>Class of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3" y="2008554"/>
            <a:ext cx="4043789" cy="2696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8861" y="3887511"/>
            <a:ext cx="282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1600" dirty="0" smtClean="0"/>
              <a:t>Get started early.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1600" dirty="0" smtClean="0"/>
              <a:t>Keep it simple.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92" y="1953849"/>
            <a:ext cx="41968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Most colleges will accept 3 tests for the Class of 2017: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Current (2400) SAT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New (1600) SAT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solidFill>
                  <a:schemeClr val="accent6"/>
                </a:solidFill>
              </a:rPr>
              <a:t>ACT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768" y="3502722"/>
            <a:ext cx="33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accent3"/>
                </a:solidFill>
                <a:latin typeface="+mj-lt"/>
              </a:rPr>
              <a:t>Keys to Success</a:t>
            </a:r>
            <a:endParaRPr lang="en-US" sz="2400" u="sng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1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488" y="2055447"/>
            <a:ext cx="8716047" cy="276664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0" cap="none" spc="0" dirty="0" smtClean="0">
                <a:solidFill>
                  <a:schemeClr val="tx1"/>
                </a:solidFill>
              </a:rPr>
              <a:t>Never </a:t>
            </a:r>
            <a:r>
              <a:rPr lang="en-US" u="sng" cap="none" spc="0" dirty="0" smtClean="0">
                <a:solidFill>
                  <a:schemeClr val="tx1"/>
                </a:solidFill>
              </a:rPr>
              <a:t>ever</a:t>
            </a:r>
            <a:r>
              <a:rPr lang="en-US" b="0" cap="none" spc="0" dirty="0" smtClean="0">
                <a:solidFill>
                  <a:schemeClr val="tx1"/>
                </a:solidFill>
              </a:rPr>
              <a:t> take </a:t>
            </a:r>
            <a:r>
              <a:rPr lang="en-US" b="0" cap="none" spc="0" dirty="0" smtClean="0">
                <a:solidFill>
                  <a:schemeClr val="tx1"/>
                </a:solidFill>
              </a:rPr>
              <a:t>an official exam as “</a:t>
            </a:r>
            <a:r>
              <a:rPr lang="en-US" b="0" cap="none" spc="0" dirty="0" smtClean="0">
                <a:solidFill>
                  <a:schemeClr val="tx1"/>
                </a:solidFill>
              </a:rPr>
              <a:t>practice” test.</a:t>
            </a:r>
            <a:endParaRPr lang="en-US" b="0" cap="none" spc="0" dirty="0" smtClean="0">
              <a:solidFill>
                <a:schemeClr val="tx1"/>
              </a:solidFill>
            </a:endParaRP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Very few students are happy with their first efforts.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Bad scores may </a:t>
            </a:r>
            <a:r>
              <a:rPr lang="en-US" sz="1400" dirty="0">
                <a:solidFill>
                  <a:schemeClr val="accent6"/>
                </a:solidFill>
              </a:rPr>
              <a:t>end up on students’ applications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0" cap="none" spc="0" dirty="0" smtClean="0">
                <a:solidFill>
                  <a:schemeClr val="tx1"/>
                </a:solidFill>
              </a:rPr>
              <a:t>Select the test carefully.</a:t>
            </a:r>
            <a:endParaRPr lang="en-US" b="0" cap="none" spc="0" dirty="0" smtClean="0">
              <a:solidFill>
                <a:schemeClr val="tx1"/>
              </a:solidFill>
            </a:endParaRP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Choose the test that is right for the student. 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If your families need help, higherscorestestprep.com/</a:t>
            </a:r>
            <a:r>
              <a:rPr lang="en-US" sz="1400" dirty="0" err="1" smtClean="0">
                <a:solidFill>
                  <a:schemeClr val="accent6"/>
                </a:solidFill>
              </a:rPr>
              <a:t>bootcamp</a:t>
            </a:r>
            <a:r>
              <a:rPr lang="en-US" sz="1400" dirty="0" smtClean="0">
                <a:solidFill>
                  <a:schemeClr val="accent6"/>
                </a:solidFill>
              </a:rPr>
              <a:t>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For free test decision &amp; timeline counseling, visit higherscorestestprep.com/help.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0" cap="none" spc="0" dirty="0">
                <a:solidFill>
                  <a:schemeClr val="tx1"/>
                </a:solidFill>
              </a:rPr>
              <a:t>Select the test </a:t>
            </a:r>
            <a:r>
              <a:rPr lang="en-US" b="0" cap="none" spc="0" dirty="0" smtClean="0">
                <a:solidFill>
                  <a:schemeClr val="tx1"/>
                </a:solidFill>
              </a:rPr>
              <a:t>dates carefully</a:t>
            </a:r>
            <a:r>
              <a:rPr lang="en-US" b="0" cap="none" spc="0" dirty="0">
                <a:solidFill>
                  <a:schemeClr val="tx1"/>
                </a:solidFill>
              </a:rPr>
              <a:t>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Students should have a game plan for testing by the middle of sophomore year.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SAT &amp; ACT scores are valid for 5 years. </a:t>
            </a:r>
          </a:p>
          <a:p>
            <a:pPr marL="1108710" lvl="2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200" i="1" dirty="0" smtClean="0">
                <a:solidFill>
                  <a:schemeClr val="accent6"/>
                </a:solidFill>
              </a:rPr>
              <a:t>This will not apply to the old SAT for th</a:t>
            </a:r>
            <a:r>
              <a:rPr lang="en-US" sz="1200" i="1" dirty="0" smtClean="0">
                <a:solidFill>
                  <a:schemeClr val="accent6"/>
                </a:solidFill>
              </a:rPr>
              <a:t>e Class of 2018 and higher.</a:t>
            </a:r>
            <a:endParaRPr lang="en-US" sz="1200" i="1" dirty="0" smtClean="0">
              <a:solidFill>
                <a:schemeClr val="accent6"/>
              </a:solidFill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</a:pPr>
            <a:endParaRPr lang="en-US" b="0" cap="none" spc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b="0" cap="none" spc="0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endParaRPr lang="en-US" b="0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2" y="609599"/>
            <a:ext cx="7772400" cy="667727"/>
          </a:xfrm>
        </p:spPr>
        <p:txBody>
          <a:bodyPr>
            <a:noAutofit/>
          </a:bodyPr>
          <a:lstStyle/>
          <a:p>
            <a:r>
              <a:rPr lang="en-US" sz="5400" dirty="0" smtClean="0"/>
              <a:t>Testing Best Practices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849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488" y="1943100"/>
            <a:ext cx="8716047" cy="287899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4"/>
            </a:pPr>
            <a:r>
              <a:rPr lang="en-US" b="0" cap="none" spc="0" dirty="0" smtClean="0">
                <a:solidFill>
                  <a:schemeClr val="tx1"/>
                </a:solidFill>
              </a:rPr>
              <a:t>Prepare </a:t>
            </a:r>
            <a:r>
              <a:rPr lang="en-US" b="0" cap="none" spc="0" dirty="0" smtClean="0">
                <a:solidFill>
                  <a:schemeClr val="tx1"/>
                </a:solidFill>
              </a:rPr>
              <a:t>diligently.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Set a time frame (no more than 2 months) and a study schedule (2-3 sessions per week).</a:t>
            </a:r>
            <a:endParaRPr lang="en-US" sz="1400" dirty="0">
              <a:solidFill>
                <a:schemeClr val="accent6"/>
              </a:solidFill>
            </a:endParaRP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Use official test materials whenever possible.</a:t>
            </a:r>
            <a:endParaRPr lang="en-US" sz="1400" dirty="0">
              <a:solidFill>
                <a:schemeClr val="accent6"/>
              </a:solidFill>
            </a:endParaRP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Take full-length practice tests as a part of practice.</a:t>
            </a:r>
          </a:p>
          <a:p>
            <a:pPr marL="342900" indent="-342900"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4"/>
            </a:pPr>
            <a:r>
              <a:rPr lang="en-US" b="0" cap="none" spc="0" dirty="0" smtClean="0">
                <a:solidFill>
                  <a:schemeClr val="tx1"/>
                </a:solidFill>
              </a:rPr>
              <a:t>Take the selected exam on 2 back-to-back test dates with a 3</a:t>
            </a:r>
            <a:r>
              <a:rPr lang="en-US" b="0" cap="none" spc="0" baseline="30000" dirty="0" smtClean="0">
                <a:solidFill>
                  <a:schemeClr val="tx1"/>
                </a:solidFill>
              </a:rPr>
              <a:t>rd</a:t>
            </a:r>
            <a:r>
              <a:rPr lang="en-US" b="0" cap="none" spc="0" dirty="0" smtClean="0">
                <a:solidFill>
                  <a:schemeClr val="tx1"/>
                </a:solidFill>
              </a:rPr>
              <a:t> date in reserve.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The second exam will be a security blanket on the student’s first test.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Students will remember the strategies they learned during preparation and can build upon them between test dates.</a:t>
            </a: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If students are diligent, they can be done with testing as quickly as possible.</a:t>
            </a:r>
          </a:p>
          <a:p>
            <a:pPr marL="342900" indent="-342900"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 startAt="4"/>
            </a:pPr>
            <a:r>
              <a:rPr lang="en-US" b="0" cap="none" spc="0" dirty="0" smtClean="0">
                <a:solidFill>
                  <a:schemeClr val="tx1"/>
                </a:solidFill>
              </a:rPr>
              <a:t>Don’t forget to factor in SAT Subject Exams. (May &amp; June test dates for Soph. &amp; Jr.)</a:t>
            </a:r>
            <a:endParaRPr lang="en-US" b="0" cap="none" spc="0" dirty="0">
              <a:solidFill>
                <a:schemeClr val="tx1"/>
              </a:solidFill>
            </a:endParaRPr>
          </a:p>
          <a:p>
            <a:pPr marL="83439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accent6"/>
                </a:solidFill>
              </a:rPr>
              <a:t>Some schools still require or strongly recommend SAT </a:t>
            </a:r>
            <a:r>
              <a:rPr lang="en-US" sz="1400" dirty="0">
                <a:solidFill>
                  <a:schemeClr val="accent6"/>
                </a:solidFill>
              </a:rPr>
              <a:t>s</a:t>
            </a:r>
            <a:r>
              <a:rPr lang="en-US" sz="1400" dirty="0" smtClean="0">
                <a:solidFill>
                  <a:schemeClr val="accent6"/>
                </a:solidFill>
              </a:rPr>
              <a:t>ubject exams. Don’t leave out of the testing timeline conversation.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</a:pPr>
            <a:endParaRPr lang="en-US" b="0" cap="none" spc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b="0" cap="none" spc="0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endParaRPr lang="en-US" b="0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2" y="609599"/>
            <a:ext cx="7772400" cy="667727"/>
          </a:xfrm>
        </p:spPr>
        <p:txBody>
          <a:bodyPr>
            <a:noAutofit/>
          </a:bodyPr>
          <a:lstStyle/>
          <a:p>
            <a:r>
              <a:rPr lang="en-US" sz="5400" dirty="0" smtClean="0"/>
              <a:t>Testing Best Practices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63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80073"/>
            <a:ext cx="2362200" cy="765907"/>
          </a:xfrm>
        </p:spPr>
        <p:txBody>
          <a:bodyPr/>
          <a:lstStyle/>
          <a:p>
            <a:pPr algn="ctr"/>
            <a:r>
              <a:rPr lang="en-US" sz="2400" spc="300" dirty="0" smtClean="0"/>
              <a:t>TODAY’S AGENDA</a:t>
            </a:r>
            <a:endParaRPr lang="en-US" sz="2400" spc="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1689923"/>
            <a:ext cx="2362200" cy="2827369"/>
          </a:xfrm>
        </p:spPr>
        <p:txBody>
          <a:bodyPr/>
          <a:lstStyle/>
          <a:p>
            <a:r>
              <a:rPr lang="en-US" dirty="0" smtClean="0"/>
              <a:t>1. The New SAT</a:t>
            </a:r>
          </a:p>
          <a:p>
            <a:r>
              <a:rPr lang="en-US" dirty="0" smtClean="0"/>
              <a:t>2. The New ACT </a:t>
            </a:r>
          </a:p>
          <a:p>
            <a:r>
              <a:rPr lang="en-US" dirty="0" smtClean="0"/>
              <a:t>3. Considerations for the Class of 2017</a:t>
            </a:r>
          </a:p>
          <a:p>
            <a:r>
              <a:rPr lang="en-US" dirty="0" smtClean="0"/>
              <a:t>4. Suggested (Stress-Reducing) Testing Timelines</a:t>
            </a:r>
          </a:p>
          <a:p>
            <a:r>
              <a:rPr lang="en-US" dirty="0" smtClean="0"/>
              <a:t>5. Q&amp;A Time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16866" r="-1" b="11478"/>
          <a:stretch/>
        </p:blipFill>
        <p:spPr>
          <a:xfrm rot="10800000">
            <a:off x="2969727" y="461103"/>
            <a:ext cx="5963256" cy="4282834"/>
          </a:xfrm>
        </p:spPr>
      </p:pic>
    </p:spTree>
    <p:extLst>
      <p:ext uri="{BB962C8B-B14F-4D97-AF65-F5344CB8AC3E}">
        <p14:creationId xmlns:p14="http://schemas.microsoft.com/office/powerpoint/2010/main" val="26412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2713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Test Options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722" y="1187939"/>
            <a:ext cx="4074863" cy="30931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No New SAT Please!</a:t>
            </a:r>
            <a:endParaRPr lang="en-US" dirty="0">
              <a:latin typeface="+mj-lt"/>
            </a:endParaRPr>
          </a:p>
          <a:p>
            <a:endParaRPr lang="en-US" sz="16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Sophomore Year</a:t>
            </a:r>
          </a:p>
          <a:p>
            <a:r>
              <a:rPr lang="en-US" sz="1200" b="1" dirty="0" smtClean="0"/>
              <a:t>2400 SAT: </a:t>
            </a:r>
            <a:r>
              <a:rPr lang="en-US" sz="1200" dirty="0" smtClean="0"/>
              <a:t>May, June</a:t>
            </a:r>
          </a:p>
          <a:p>
            <a:endParaRPr lang="en-US" sz="1200" dirty="0" smtClean="0"/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Junior Year</a:t>
            </a:r>
          </a:p>
          <a:p>
            <a:r>
              <a:rPr lang="en-US" sz="1200" b="1" dirty="0" smtClean="0"/>
              <a:t>2400 SAT: </a:t>
            </a:r>
            <a:r>
              <a:rPr lang="en-US" sz="1200" dirty="0" smtClean="0"/>
              <a:t>October, November, December, January</a:t>
            </a:r>
          </a:p>
          <a:p>
            <a:endParaRPr lang="en-US" sz="1200" dirty="0"/>
          </a:p>
          <a:p>
            <a:pPr algn="ctr"/>
            <a:r>
              <a:rPr lang="en-US" sz="1400" dirty="0" smtClean="0">
                <a:latin typeface="+mj-lt"/>
              </a:rPr>
              <a:t>AND/OR</a:t>
            </a:r>
            <a:r>
              <a:rPr lang="en-US" sz="1200" dirty="0" smtClean="0"/>
              <a:t> </a:t>
            </a:r>
          </a:p>
          <a:p>
            <a:pPr algn="ctr"/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Junior Year</a:t>
            </a:r>
          </a:p>
          <a:p>
            <a:r>
              <a:rPr lang="en-US" sz="1200" b="1" dirty="0" smtClean="0"/>
              <a:t>New ACT: </a:t>
            </a:r>
            <a:r>
              <a:rPr lang="en-US" sz="1200" dirty="0" smtClean="0"/>
              <a:t>September, October, December, February, April, June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1289" y="1187939"/>
            <a:ext cx="4074863" cy="229293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Going for National Merit?</a:t>
            </a:r>
            <a:endParaRPr lang="en-US" dirty="0">
              <a:latin typeface="+mj-lt"/>
            </a:endParaRPr>
          </a:p>
          <a:p>
            <a:endParaRPr lang="en-US" sz="1200" dirty="0" smtClean="0"/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Junior Year</a:t>
            </a:r>
          </a:p>
          <a:p>
            <a:r>
              <a:rPr lang="en-US" sz="1200" b="1" dirty="0" smtClean="0"/>
              <a:t>New PSAT: </a:t>
            </a:r>
            <a:r>
              <a:rPr lang="en-US" sz="1200" dirty="0" smtClean="0"/>
              <a:t>October</a:t>
            </a:r>
          </a:p>
          <a:p>
            <a:r>
              <a:rPr lang="en-US" sz="1200" b="1" dirty="0" smtClean="0"/>
              <a:t>New SAT: </a:t>
            </a:r>
            <a:r>
              <a:rPr lang="en-US" sz="1200" dirty="0" smtClean="0"/>
              <a:t>May, June</a:t>
            </a:r>
            <a:endParaRPr lang="en-US" sz="1200" dirty="0"/>
          </a:p>
          <a:p>
            <a:pPr algn="ctr"/>
            <a:endParaRPr lang="en-US" sz="1400" dirty="0" smtClean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AND (optional)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Junior Year</a:t>
            </a:r>
          </a:p>
          <a:p>
            <a:r>
              <a:rPr lang="en-US" sz="1200" b="1" dirty="0" smtClean="0"/>
              <a:t>New ACT: </a:t>
            </a:r>
            <a:r>
              <a:rPr lang="en-US" sz="1200" dirty="0" smtClean="0"/>
              <a:t>December, February, April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7263" y="3768914"/>
            <a:ext cx="3762913" cy="8518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7263" y="3781979"/>
            <a:ext cx="376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Students who opt to take the current SAT must lock in their final score by January 2016.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39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37" y="233973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Testing Timelines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609" y="1263785"/>
            <a:ext cx="4122942" cy="30315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>
                <a:solidFill>
                  <a:schemeClr val="accent3"/>
                </a:solidFill>
                <a:latin typeface="+mj-lt"/>
              </a:rPr>
              <a:t>Student #1</a:t>
            </a:r>
          </a:p>
          <a:p>
            <a:r>
              <a:rPr lang="en-US" sz="1200" i="1" dirty="0" smtClean="0"/>
              <a:t>Sophomore with a 3.4 GPA who’s enrolled in Alg. 2</a:t>
            </a:r>
          </a:p>
          <a:p>
            <a:endParaRPr lang="en-US" sz="1200" i="1" dirty="0"/>
          </a:p>
          <a:p>
            <a:r>
              <a:rPr lang="en-US" sz="1200" b="1" dirty="0" smtClean="0"/>
              <a:t>Goal: Avoid the new SAT!</a:t>
            </a:r>
          </a:p>
          <a:p>
            <a:endParaRPr lang="en-US" sz="1200" b="1" dirty="0"/>
          </a:p>
          <a:p>
            <a:r>
              <a:rPr lang="en-US" sz="1200" dirty="0" smtClean="0"/>
              <a:t>May &amp; June SAT with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test in the fall.</a:t>
            </a:r>
          </a:p>
          <a:p>
            <a:endParaRPr lang="en-US" sz="1200" dirty="0"/>
          </a:p>
          <a:p>
            <a:pPr algn="ctr"/>
            <a:r>
              <a:rPr lang="en-US" sz="1200" dirty="0" smtClean="0"/>
              <a:t>OR</a:t>
            </a:r>
          </a:p>
          <a:p>
            <a:pPr algn="ctr"/>
            <a:endParaRPr lang="en-US" sz="1200" dirty="0"/>
          </a:p>
          <a:p>
            <a:r>
              <a:rPr lang="en-US" sz="1200" dirty="0" smtClean="0"/>
              <a:t>October &amp; November SAT with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test in January.</a:t>
            </a:r>
          </a:p>
          <a:p>
            <a:endParaRPr lang="en-US" sz="1200" dirty="0"/>
          </a:p>
          <a:p>
            <a:pPr algn="ctr"/>
            <a:r>
              <a:rPr lang="en-US" sz="1200" dirty="0" smtClean="0"/>
              <a:t>OR</a:t>
            </a:r>
          </a:p>
          <a:p>
            <a:pPr algn="ctr"/>
            <a:endParaRPr lang="en-US" sz="1200" dirty="0"/>
          </a:p>
          <a:p>
            <a:r>
              <a:rPr lang="en-US" sz="1200" dirty="0" smtClean="0"/>
              <a:t>ACT in November &amp; December with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test in spring or in September or October of senior year.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767639" y="3081707"/>
            <a:ext cx="4117846" cy="15542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>
                <a:solidFill>
                  <a:schemeClr val="accent3"/>
                </a:solidFill>
                <a:latin typeface="+mj-lt"/>
              </a:rPr>
              <a:t>Student #3</a:t>
            </a:r>
          </a:p>
          <a:p>
            <a:r>
              <a:rPr lang="en-US" sz="1200" i="1" dirty="0" smtClean="0"/>
              <a:t>Sophomore with a 4.2 GPA who’s enrolled in Alg. 2</a:t>
            </a:r>
          </a:p>
          <a:p>
            <a:endParaRPr lang="en-US" sz="1200" i="1" dirty="0"/>
          </a:p>
          <a:p>
            <a:r>
              <a:rPr lang="en-US" sz="1200" b="1" dirty="0" smtClean="0"/>
              <a:t>Goal: Be named a National Merit </a:t>
            </a:r>
            <a:r>
              <a:rPr lang="en-US" sz="1200" b="1" dirty="0" smtClean="0"/>
              <a:t>Finalist</a:t>
            </a:r>
            <a:endParaRPr lang="en-US" sz="1200" b="1" dirty="0" smtClean="0"/>
          </a:p>
          <a:p>
            <a:endParaRPr lang="en-US" sz="1200" b="1" dirty="0"/>
          </a:p>
          <a:p>
            <a:r>
              <a:rPr lang="en-US" sz="1200" dirty="0" smtClean="0"/>
              <a:t>Take the PSAT in October. Take the new SAT in May, June, and/or early in senior year.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639" y="1263785"/>
            <a:ext cx="4117846" cy="15542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>
                <a:solidFill>
                  <a:schemeClr val="accent3"/>
                </a:solidFill>
                <a:latin typeface="+mj-lt"/>
              </a:rPr>
              <a:t>Student #2</a:t>
            </a:r>
          </a:p>
          <a:p>
            <a:r>
              <a:rPr lang="en-US" sz="1200" i="1" dirty="0" smtClean="0"/>
              <a:t>Sophomore with a 2.8 GPA who’s enrolled in Alg. 1</a:t>
            </a:r>
          </a:p>
          <a:p>
            <a:endParaRPr lang="en-US" sz="1200" i="1" dirty="0"/>
          </a:p>
          <a:p>
            <a:r>
              <a:rPr lang="en-US" sz="1200" b="1" dirty="0" smtClean="0"/>
              <a:t>Goal: Avoid the new SAT!</a:t>
            </a:r>
          </a:p>
          <a:p>
            <a:endParaRPr lang="en-US" sz="1200" b="1" dirty="0"/>
          </a:p>
          <a:p>
            <a:r>
              <a:rPr lang="en-US" sz="1200" dirty="0" smtClean="0"/>
              <a:t>February &amp; April ACT in junior year with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test in the fall of senior year.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17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2710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Timeline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292" y="3435979"/>
            <a:ext cx="83828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SAT &amp; ACT Dates 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higherscorestestprep.com/</a:t>
            </a:r>
            <a:r>
              <a:rPr lang="en-US" dirty="0" err="1" smtClean="0">
                <a:solidFill>
                  <a:schemeClr val="accent6"/>
                </a:solidFill>
              </a:rPr>
              <a:t>testdates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6 Steps to the Perfect Testing Timeline 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higherscorestestprep.com/42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 Warning to the Class of 2017 : </a:t>
            </a:r>
            <a:r>
              <a:rPr lang="en-US" dirty="0" smtClean="0">
                <a:solidFill>
                  <a:schemeClr val="accent6"/>
                </a:solidFill>
              </a:rPr>
              <a:t>higherscorestestprep.com/warning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b="55056"/>
          <a:stretch/>
        </p:blipFill>
        <p:spPr>
          <a:xfrm>
            <a:off x="399256" y="1238005"/>
            <a:ext cx="8299939" cy="20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682" y="492369"/>
            <a:ext cx="7772400" cy="863111"/>
          </a:xfrm>
        </p:spPr>
        <p:txBody>
          <a:bodyPr>
            <a:noAutofit/>
          </a:bodyPr>
          <a:lstStyle/>
          <a:p>
            <a:r>
              <a:rPr lang="en-US" sz="5400" dirty="0" smtClean="0"/>
              <a:t>It’s Q&amp;A Time!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b="20629"/>
          <a:stretch/>
        </p:blipFill>
        <p:spPr>
          <a:xfrm>
            <a:off x="340828" y="2091428"/>
            <a:ext cx="4051418" cy="223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357" y="4350108"/>
            <a:ext cx="736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solidFill>
                  <a:schemeClr val="accent2"/>
                </a:solidFill>
              </a:rPr>
              <a:t>www.HigherScoresTestPrep.com/CWL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00247" y="2697027"/>
            <a:ext cx="38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forget to download this slide deck + other helpful resources for your students at: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67393"/>
            <a:ext cx="7772400" cy="1143000"/>
          </a:xfrm>
        </p:spPr>
        <p:txBody>
          <a:bodyPr>
            <a:noAutofit/>
          </a:bodyPr>
          <a:lstStyle/>
          <a:p>
            <a:r>
              <a:rPr lang="en-US" sz="6600" spc="600" dirty="0" smtClean="0"/>
              <a:t>THANK YOU! </a:t>
            </a:r>
            <a:endParaRPr lang="en-US" sz="6600" spc="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94267" y="1967405"/>
            <a:ext cx="4029302" cy="2620602"/>
            <a:chOff x="265113" y="1961423"/>
            <a:chExt cx="4029302" cy="2620602"/>
          </a:xfrm>
        </p:grpSpPr>
        <p:sp>
          <p:nvSpPr>
            <p:cNvPr id="4" name="TextBox 3"/>
            <p:cNvSpPr txBox="1"/>
            <p:nvPr/>
          </p:nvSpPr>
          <p:spPr>
            <a:xfrm>
              <a:off x="265113" y="1961423"/>
              <a:ext cx="3751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Let’s keep in touch!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40" y="2515771"/>
              <a:ext cx="548640" cy="548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40" y="4033385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40" y="3274578"/>
              <a:ext cx="548640" cy="5486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73629" y="2602498"/>
              <a:ext cx="30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facebook.com/</a:t>
              </a:r>
              <a:r>
                <a:rPr lang="en-US" sz="1600" dirty="0" err="1" smtClean="0"/>
                <a:t>higherscores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3629" y="3395009"/>
              <a:ext cx="30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pinterest.com/</a:t>
              </a:r>
              <a:r>
                <a:rPr lang="en-US" sz="1600" dirty="0" err="1" smtClean="0"/>
                <a:t>higherscores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3629" y="4153816"/>
              <a:ext cx="302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twitter.com/</a:t>
              </a:r>
              <a:r>
                <a:rPr lang="en-US" sz="1600" dirty="0" err="1" smtClean="0"/>
                <a:t>higherscores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3277" y="1947088"/>
            <a:ext cx="433523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Many thanks to </a:t>
            </a:r>
            <a:r>
              <a:rPr lang="en-US" dirty="0" err="1" smtClean="0">
                <a:latin typeface="+mj-lt"/>
              </a:rPr>
              <a:t>CollegeWeekLive</a:t>
            </a:r>
            <a:r>
              <a:rPr lang="en-US" dirty="0" smtClean="0">
                <a:latin typeface="+mj-lt"/>
              </a:rPr>
              <a:t> for hosting this webinar!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/>
              <a:t>You can use High School Connect to invite colleges to meet with your students. Email hsc@CollegeWeekLive.com to learn more.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/>
              <a:t>If you are watching live, be sure to complete the survey at the end to secure your CEU contact hour.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If you are viewing the presentation On Demand, be sure to take the quiz as soon as the session ends.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69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0929" y="2075473"/>
            <a:ext cx="7640517" cy="2582497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7+ years of experience with in-home SAT &amp; ACT tutoring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cap="none" spc="0" dirty="0">
                <a:solidFill>
                  <a:schemeClr val="tx2">
                    <a:lumMod val="75000"/>
                  </a:schemeClr>
                </a:solidFill>
              </a:rPr>
              <a:t>International Baccalaureate Full Diploma Recipient &amp; AP </a:t>
            </a: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Scholar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Graduate of NYU’s Tisch School of the Arts (B.F.A. with Honors)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I am a #2 </a:t>
            </a:r>
            <a:r>
              <a:rPr lang="en-US" b="0" cap="none" spc="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encil </a:t>
            </a:r>
            <a:r>
              <a:rPr lang="en-US" b="0" cap="none" spc="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erd [Thanks Dad…]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Most recent scores: 2380 (Dec. ‘14 SAT) &amp; 33 (Oct. ‘14 ACT)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cap="none" spc="0" dirty="0" smtClean="0">
                <a:solidFill>
                  <a:schemeClr val="tx2">
                    <a:lumMod val="75000"/>
                  </a:schemeClr>
                </a:solidFill>
              </a:rPr>
              <a:t>Passion for sharing knowledge</a:t>
            </a:r>
            <a:endParaRPr lang="en-US" b="0" cap="none" spc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99" y="445478"/>
            <a:ext cx="8458199" cy="10003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4900" b="0" spc="300" dirty="0" smtClean="0"/>
              <a:t>Lauren Gaggioli</a:t>
            </a:r>
            <a:r>
              <a:rPr lang="en-US" sz="4900" b="0" spc="-150" dirty="0" smtClean="0"/>
              <a:t/>
            </a:r>
            <a:br>
              <a:rPr lang="en-US" sz="4900" b="0" spc="-150" dirty="0" smtClean="0"/>
            </a:br>
            <a:r>
              <a:rPr lang="en-US" sz="2700" b="0" i="1" dirty="0" smtClean="0"/>
              <a:t>Higher Scores Test Prep &amp; The College Checklist Podcast</a:t>
            </a:r>
            <a:endParaRPr lang="en-US" sz="2700" b="0" i="1" dirty="0"/>
          </a:p>
        </p:txBody>
      </p:sp>
    </p:spTree>
    <p:extLst>
      <p:ext uri="{BB962C8B-B14F-4D97-AF65-F5344CB8AC3E}">
        <p14:creationId xmlns:p14="http://schemas.microsoft.com/office/powerpoint/2010/main" val="17980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567" y="226157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breath! We’ve got lots to cover…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b="20629"/>
          <a:stretch/>
        </p:blipFill>
        <p:spPr>
          <a:xfrm>
            <a:off x="309567" y="1348831"/>
            <a:ext cx="5030450" cy="2772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9846" y="1857883"/>
            <a:ext cx="3334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Don’t worry about taking copious notes.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slide deck + PDF handouts for yourself and your students available at: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36" y="4274611"/>
            <a:ext cx="785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solidFill>
                  <a:schemeClr val="accent2"/>
                </a:solidFill>
              </a:rPr>
              <a:t>www.HigherScoresTestPrep.com/CWL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1692" y="2119923"/>
            <a:ext cx="8440615" cy="246770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cap="none" spc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The SAT was a 1600 point exam for many, many years.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cap="none" spc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In 2005, the 1600 SAT became the 2400 SAT. </a:t>
            </a:r>
          </a:p>
          <a:p>
            <a:pPr>
              <a:lnSpc>
                <a:spcPct val="150000"/>
              </a:lnSpc>
            </a:pPr>
            <a:r>
              <a:rPr lang="en-US" i="1" cap="none" spc="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This has been referred to by many as the “new” SAT.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cap="none" spc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In March 2016, the current 2400 SAT is being replaced by a new 1600 SAT which will look nothing like the original 1600 SAT.</a:t>
            </a:r>
          </a:p>
          <a:p>
            <a:pPr>
              <a:lnSpc>
                <a:spcPct val="150000"/>
              </a:lnSpc>
            </a:pPr>
            <a:r>
              <a:rPr lang="en-US" i="1" cap="none" spc="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I fondly (and sassily) refer to this as the new </a:t>
            </a:r>
            <a:r>
              <a:rPr lang="en-US" i="1" cap="none" spc="0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new</a:t>
            </a:r>
            <a:r>
              <a:rPr lang="en-US" i="1" cap="none" spc="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SAT.</a:t>
            </a:r>
            <a:endParaRPr lang="en-US" i="1" cap="none" spc="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692" y="234462"/>
            <a:ext cx="8471877" cy="1308588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New </a:t>
            </a:r>
            <a:r>
              <a:rPr lang="en-US" sz="4400" dirty="0" err="1" smtClean="0"/>
              <a:t>New</a:t>
            </a:r>
            <a:r>
              <a:rPr lang="en-US" sz="4400" dirty="0" smtClean="0"/>
              <a:t> SAT: </a:t>
            </a:r>
            <a:br>
              <a:rPr lang="en-US" sz="4400" dirty="0" smtClean="0"/>
            </a:br>
            <a:r>
              <a:rPr lang="en-US" sz="4000" dirty="0" smtClean="0"/>
              <a:t>A History Lesson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85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37" y="210528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the SAT changing?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585" y="4270773"/>
            <a:ext cx="88415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>
                <a:solidFill>
                  <a:schemeClr val="accent2"/>
                </a:solidFill>
              </a:rPr>
              <a:t>To hear about the questions associated with these changes, visit www.higherscorestestprep.com/25</a:t>
            </a:r>
            <a:endParaRPr lang="en-US" sz="1300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937" y="1705410"/>
            <a:ext cx="8534400" cy="2350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2491" y="1752460"/>
            <a:ext cx="705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8 Key Changes</a:t>
            </a:r>
            <a:endParaRPr lang="en-US" sz="2800" u="sng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637" y="2322997"/>
            <a:ext cx="397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Relevant Words in Context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Command of Evidence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Essay Analyzing a Source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Focus on Math that Matters Most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Problems Grounded in Real-World </a:t>
            </a:r>
            <a:r>
              <a:rPr lang="en-US" sz="1600" dirty="0" smtClean="0"/>
              <a:t>Contexts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55381" y="2326372"/>
            <a:ext cx="3747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600" dirty="0" smtClean="0"/>
              <a:t>Analysis in Science and in History/Social Science</a:t>
            </a:r>
          </a:p>
          <a:p>
            <a:pPr marL="342900" indent="-342900">
              <a:buAutoNum type="arabicPeriod" startAt="6"/>
            </a:pPr>
            <a:r>
              <a:rPr lang="en-US" sz="1600" dirty="0" smtClean="0"/>
              <a:t>Founding Documents &amp; Great Global Conversations</a:t>
            </a:r>
          </a:p>
          <a:p>
            <a:pPr marL="342900" indent="-342900">
              <a:buAutoNum type="arabicPeriod" startAt="6"/>
            </a:pPr>
            <a:r>
              <a:rPr lang="en-US" sz="1600" dirty="0" smtClean="0"/>
              <a:t>No Penalty for Wrong Answers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7476" y="1234204"/>
            <a:ext cx="874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College Board has announced it will be making 8 key changes to the SAT.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the new SAT be scored?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>
                <a:solidFill>
                  <a:schemeClr val="accent3"/>
                </a:solidFill>
                <a:latin typeface="+mj-lt"/>
              </a:rPr>
              <a:t>2400 SAT </a:t>
            </a:r>
            <a:endParaRPr lang="en-US" sz="2400" u="sng" dirty="0">
              <a:solidFill>
                <a:schemeClr val="accent3"/>
              </a:solidFill>
              <a:latin typeface="+mj-lt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accent3"/>
                </a:solidFill>
                <a:latin typeface="+mj-lt"/>
              </a:rPr>
              <a:t>Available until January 2016</a:t>
            </a:r>
            <a:endParaRPr lang="en-US" sz="1800" dirty="0">
              <a:solidFill>
                <a:schemeClr val="accent3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3 Section Scores (200-800)</a:t>
            </a:r>
          </a:p>
          <a:p>
            <a:pPr lvl="1">
              <a:buClr>
                <a:schemeClr val="accent6"/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Reading</a:t>
            </a:r>
          </a:p>
          <a:p>
            <a:pPr lvl="1">
              <a:buClr>
                <a:schemeClr val="accent6"/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Math</a:t>
            </a:r>
          </a:p>
          <a:p>
            <a:pPr lvl="1">
              <a:buClr>
                <a:schemeClr val="accent6"/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Writing*</a:t>
            </a:r>
            <a:endParaRPr lang="en-US" sz="1600" dirty="0">
              <a:solidFill>
                <a:schemeClr val="accent6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1400" i="1" dirty="0" smtClean="0">
                <a:solidFill>
                  <a:schemeClr val="accent6"/>
                </a:solidFill>
              </a:rPr>
              <a:t>*Writing score is a composite of a student’s grammar and essay subscores.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u="sng" dirty="0" smtClean="0">
                <a:solidFill>
                  <a:schemeClr val="accent3"/>
                </a:solidFill>
                <a:latin typeface="+mj-lt"/>
              </a:rPr>
              <a:t>1600 </a:t>
            </a:r>
            <a:r>
              <a:rPr lang="en-US" sz="2400" u="sng" dirty="0">
                <a:solidFill>
                  <a:schemeClr val="accent3"/>
                </a:solidFill>
                <a:latin typeface="+mj-lt"/>
              </a:rPr>
              <a:t>SAT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3"/>
                </a:solidFill>
                <a:latin typeface="+mj-lt"/>
              </a:rPr>
              <a:t>Available </a:t>
            </a:r>
            <a:r>
              <a:rPr lang="en-US" sz="1800" dirty="0" smtClean="0">
                <a:solidFill>
                  <a:schemeClr val="accent3"/>
                </a:solidFill>
                <a:latin typeface="+mj-lt"/>
              </a:rPr>
              <a:t>starting March 2016</a:t>
            </a:r>
            <a:endParaRPr lang="en-US" sz="1800" dirty="0">
              <a:solidFill>
                <a:schemeClr val="accent3"/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2 </a:t>
            </a:r>
            <a:r>
              <a:rPr lang="en-US" sz="1400" dirty="0">
                <a:solidFill>
                  <a:schemeClr val="accent1"/>
                </a:solidFill>
              </a:rPr>
              <a:t>Section Scores (200-800)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Evidence-Based Reading &amp; Writing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Math</a:t>
            </a: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6"/>
              </a:buClr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3 Test Scores (10-40)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Reading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Writing &amp; Language</a:t>
            </a:r>
            <a:endParaRPr lang="en-US" sz="1200" dirty="0">
              <a:solidFill>
                <a:schemeClr val="accent6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Math</a:t>
            </a: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6"/>
              </a:buClr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2 Cross-Test </a:t>
            </a:r>
            <a:r>
              <a:rPr lang="en-US" sz="1400" dirty="0" smtClean="0">
                <a:solidFill>
                  <a:schemeClr val="accent1"/>
                </a:solidFill>
              </a:rPr>
              <a:t>Scores (10-40)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Analysis in Science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Analysis in History/Social Science</a:t>
            </a: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06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wait! There’s more!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98704" y="1130300"/>
            <a:ext cx="8537448" cy="351129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2400" u="sng" dirty="0" smtClean="0">
                <a:solidFill>
                  <a:schemeClr val="accent3"/>
                </a:solidFill>
                <a:latin typeface="+mj-lt"/>
              </a:rPr>
              <a:t>1600 SAT </a:t>
            </a:r>
          </a:p>
          <a:p>
            <a:pPr marL="0" indent="0" algn="ctr">
              <a:spcAft>
                <a:spcPts val="600"/>
              </a:spcAft>
              <a:buFont typeface="Wingdings 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+mj-lt"/>
              </a:rPr>
              <a:t>Available starting March 2016</a:t>
            </a:r>
          </a:p>
          <a:p>
            <a:pPr marL="0" indent="0">
              <a:spcAft>
                <a:spcPts val="600"/>
              </a:spcAft>
              <a:buFont typeface="Wingdings 2"/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2 Section Scores (200-800)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Evidence-Based Reading &amp; Writing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Math</a:t>
            </a:r>
          </a:p>
          <a:p>
            <a:pPr marL="0" indent="0">
              <a:spcBef>
                <a:spcPts val="600"/>
              </a:spcBef>
              <a:buClr>
                <a:schemeClr val="accent6"/>
              </a:buClr>
              <a:buFont typeface="Wingdings 2"/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3 Test Scores (10-40)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Reading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Writing &amp; Language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Math</a:t>
            </a:r>
          </a:p>
          <a:p>
            <a:pPr marL="0" indent="0">
              <a:spcBef>
                <a:spcPts val="600"/>
              </a:spcBef>
              <a:buClr>
                <a:schemeClr val="accent6"/>
              </a:buClr>
              <a:buFont typeface="Wingdings 2"/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2 Cross-Test </a:t>
            </a:r>
            <a:r>
              <a:rPr lang="en-US" sz="1400" dirty="0" smtClean="0">
                <a:solidFill>
                  <a:schemeClr val="accent1"/>
                </a:solidFill>
              </a:rPr>
              <a:t>Scores (10-40)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Analysis in Science</a:t>
            </a:r>
          </a:p>
          <a:p>
            <a:pPr lvl="1">
              <a:buClr>
                <a:schemeClr val="accent6"/>
              </a:buClr>
            </a:pPr>
            <a:r>
              <a:rPr lang="en-US" sz="1200" dirty="0" smtClean="0">
                <a:solidFill>
                  <a:schemeClr val="accent6"/>
                </a:solidFill>
              </a:rPr>
              <a:t>Analysis in History/Social Science</a:t>
            </a:r>
          </a:p>
          <a:p>
            <a:pPr marL="0" indent="0">
              <a:buClr>
                <a:schemeClr val="accent6"/>
              </a:buClr>
              <a:buFont typeface="Wingdings 2"/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buClr>
                <a:schemeClr val="accent6"/>
              </a:buClr>
              <a:buFont typeface="Wingdings 2"/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0" indent="0">
              <a:buClr>
                <a:schemeClr val="accent6"/>
              </a:buClr>
              <a:buFont typeface="Wingdings 2"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67428" y="1961662"/>
            <a:ext cx="414672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1"/>
                </a:solidFill>
              </a:rPr>
              <a:t>7 Subscores (1-15)</a:t>
            </a:r>
            <a:endParaRPr lang="en-US" sz="1400" dirty="0">
              <a:solidFill>
                <a:schemeClr val="accent1"/>
              </a:solidFill>
            </a:endParaRP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Relevant Words in Context</a:t>
            </a: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Command of Evidence</a:t>
            </a: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Expression of Ideas</a:t>
            </a: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Standard English Conventions</a:t>
            </a: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Heart of Algebra</a:t>
            </a: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Passport to Advanced Mathematics</a:t>
            </a:r>
          </a:p>
          <a:p>
            <a:pPr marL="742950" lvl="1" indent="-285750">
              <a:spcBef>
                <a:spcPts val="24"/>
              </a:spcBef>
              <a:spcAft>
                <a:spcPts val="24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Problem Solving and Data Analysis </a:t>
            </a:r>
            <a:endParaRPr lang="en-US" sz="1200" dirty="0">
              <a:solidFill>
                <a:schemeClr val="accent6"/>
              </a:solidFill>
            </a:endParaRPr>
          </a:p>
          <a:p>
            <a:pPr marL="742950" lvl="1" indent="-285750">
              <a:spcBef>
                <a:spcPts val="24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sz="1200" dirty="0" smtClean="0">
              <a:solidFill>
                <a:schemeClr val="accent6"/>
              </a:solidFill>
            </a:endParaRPr>
          </a:p>
          <a:p>
            <a:pPr>
              <a:spcBef>
                <a:spcPts val="24"/>
              </a:spcBef>
              <a:buClr>
                <a:schemeClr val="accent6"/>
              </a:buClr>
            </a:pPr>
            <a:r>
              <a:rPr lang="en-US" sz="1400" dirty="0" smtClean="0">
                <a:solidFill>
                  <a:schemeClr val="accent1"/>
                </a:solidFill>
              </a:rPr>
              <a:t>3 Essay Subscores (2-8)</a:t>
            </a:r>
          </a:p>
          <a:p>
            <a:pPr marL="742950" lvl="1" indent="-285750">
              <a:spcBef>
                <a:spcPts val="6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Essay Reading</a:t>
            </a:r>
          </a:p>
          <a:p>
            <a:pPr marL="742950" lvl="1" indent="-285750">
              <a:spcBef>
                <a:spcPts val="24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Essay Analysis</a:t>
            </a:r>
          </a:p>
          <a:p>
            <a:pPr marL="742950" lvl="1" indent="-285750">
              <a:spcBef>
                <a:spcPts val="24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6"/>
                </a:solidFill>
              </a:rPr>
              <a:t>Essay Writing</a:t>
            </a:r>
          </a:p>
        </p:txBody>
      </p:sp>
    </p:spTree>
    <p:extLst>
      <p:ext uri="{BB962C8B-B14F-4D97-AF65-F5344CB8AC3E}">
        <p14:creationId xmlns:p14="http://schemas.microsoft.com/office/powerpoint/2010/main" val="19699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Oh! One more thing…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1598" y="1305169"/>
            <a:ext cx="3837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  <a:latin typeface="+mj-lt"/>
              </a:rPr>
              <a:t>Behold the mighty…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7138" y="2028444"/>
            <a:ext cx="3423139" cy="22273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6554" y="2172640"/>
            <a:ext cx="3204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TOTAL SCORE</a:t>
            </a:r>
          </a:p>
        </p:txBody>
      </p:sp>
    </p:spTree>
    <p:extLst>
      <p:ext uri="{BB962C8B-B14F-4D97-AF65-F5344CB8AC3E}">
        <p14:creationId xmlns:p14="http://schemas.microsoft.com/office/powerpoint/2010/main" val="18879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STP Theme">
  <a:themeElements>
    <a:clrScheme name="HSTP_Bottom Header Theme">
      <a:dk1>
        <a:srgbClr val="1E2327"/>
      </a:dk1>
      <a:lt1>
        <a:srgbClr val="F5F1E8"/>
      </a:lt1>
      <a:dk2>
        <a:srgbClr val="82929F"/>
      </a:dk2>
      <a:lt2>
        <a:srgbClr val="F5F1E8"/>
      </a:lt2>
      <a:accent1>
        <a:srgbClr val="1E2327"/>
      </a:accent1>
      <a:accent2>
        <a:srgbClr val="540000"/>
      </a:accent2>
      <a:accent3>
        <a:srgbClr val="21541B"/>
      </a:accent3>
      <a:accent4>
        <a:srgbClr val="826D50"/>
      </a:accent4>
      <a:accent5>
        <a:srgbClr val="C2AD8D"/>
      </a:accent5>
      <a:accent6>
        <a:srgbClr val="4D5A65"/>
      </a:accent6>
      <a:hlink>
        <a:srgbClr val="540000"/>
      </a:hlink>
      <a:folHlink>
        <a:srgbClr val="C0C0C0"/>
      </a:folHlink>
    </a:clrScheme>
    <a:fontScheme name="Standard Font_HSTP Default">
      <a:majorFont>
        <a:latin typeface="Rockwell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HSTP Theme</Template>
  <TotalTime>776</TotalTime>
  <Words>1751</Words>
  <Application>Microsoft Office PowerPoint</Application>
  <PresentationFormat>On-screen Show (16:9)</PresentationFormat>
  <Paragraphs>261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MS Reference Sans Serif</vt:lpstr>
      <vt:lpstr>Rockwell</vt:lpstr>
      <vt:lpstr>Wingdings</vt:lpstr>
      <vt:lpstr>Wingdings 2</vt:lpstr>
      <vt:lpstr>HSTP Theme</vt:lpstr>
      <vt:lpstr>The Tests They Are A’Changin…</vt:lpstr>
      <vt:lpstr>TODAY’S AGENDA</vt:lpstr>
      <vt:lpstr>Lauren Gaggioli Higher Scores Test Prep &amp; The College Checklist Podcast</vt:lpstr>
      <vt:lpstr>Deep breath! We’ve got lots to cover…</vt:lpstr>
      <vt:lpstr>The New New SAT:  A History Lesson</vt:lpstr>
      <vt:lpstr>How is the SAT changing?</vt:lpstr>
      <vt:lpstr>How will the new SAT be scored?</vt:lpstr>
      <vt:lpstr>But wait! There’s more!</vt:lpstr>
      <vt:lpstr>Oh! One more thing…</vt:lpstr>
      <vt:lpstr>Myths about the 1600 SAT</vt:lpstr>
      <vt:lpstr>Myth #4: The new SAT is an easier test and everyone will do well!</vt:lpstr>
      <vt:lpstr>Timeline for Resources + Testing Changes</vt:lpstr>
      <vt:lpstr>PowerPoint Presentation</vt:lpstr>
      <vt:lpstr>The New ACT</vt:lpstr>
      <vt:lpstr>PowerPoint Presentation</vt:lpstr>
      <vt:lpstr>TODAY’S AGENDA</vt:lpstr>
      <vt:lpstr>Considerations for the  Class of 2017</vt:lpstr>
      <vt:lpstr>Testing Best Practices</vt:lpstr>
      <vt:lpstr>Testing Best Practices</vt:lpstr>
      <vt:lpstr>Potential Test Options</vt:lpstr>
      <vt:lpstr>Sample Testing Timelines</vt:lpstr>
      <vt:lpstr>Testing Timeline Resources</vt:lpstr>
      <vt:lpstr>It’s Q&amp;A Time!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Gaggioli</dc:creator>
  <cp:lastModifiedBy>Lauren Gaggioli</cp:lastModifiedBy>
  <cp:revision>37</cp:revision>
  <dcterms:created xsi:type="dcterms:W3CDTF">2015-03-03T00:22:50Z</dcterms:created>
  <dcterms:modified xsi:type="dcterms:W3CDTF">2015-03-03T21:13:17Z</dcterms:modified>
</cp:coreProperties>
</file>